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1674" r:id="rId2"/>
    <p:sldId id="1548" r:id="rId3"/>
    <p:sldId id="1618" r:id="rId4"/>
    <p:sldId id="1619" r:id="rId5"/>
    <p:sldId id="1947" r:id="rId6"/>
    <p:sldId id="1948" r:id="rId7"/>
    <p:sldId id="1949" r:id="rId8"/>
    <p:sldId id="1950" r:id="rId9"/>
    <p:sldId id="1951" r:id="rId10"/>
    <p:sldId id="1952" r:id="rId11"/>
    <p:sldId id="1953" r:id="rId12"/>
    <p:sldId id="1954" r:id="rId13"/>
    <p:sldId id="1955" r:id="rId14"/>
    <p:sldId id="1956" r:id="rId15"/>
    <p:sldId id="1957" r:id="rId16"/>
    <p:sldId id="1958" r:id="rId17"/>
    <p:sldId id="1959" r:id="rId18"/>
    <p:sldId id="1960" r:id="rId19"/>
    <p:sldId id="1673" r:id="rId20"/>
    <p:sldId id="1633" r:id="rId21"/>
    <p:sldId id="1961" r:id="rId22"/>
    <p:sldId id="1962" r:id="rId23"/>
    <p:sldId id="1963" r:id="rId24"/>
    <p:sldId id="1635" r:id="rId25"/>
    <p:sldId id="1964" r:id="rId26"/>
    <p:sldId id="1965" r:id="rId27"/>
    <p:sldId id="1662" r:id="rId28"/>
    <p:sldId id="1966" r:id="rId29"/>
    <p:sldId id="1967" r:id="rId30"/>
    <p:sldId id="1968" r:id="rId31"/>
    <p:sldId id="1664" r:id="rId32"/>
    <p:sldId id="1969" r:id="rId33"/>
    <p:sldId id="1670" r:id="rId34"/>
    <p:sldId id="1671" r:id="rId35"/>
    <p:sldId id="1672" r:id="rId36"/>
    <p:sldId id="292" r:id="rId37"/>
    <p:sldId id="29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A31D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7" autoAdjust="0"/>
  </p:normalViewPr>
  <p:slideViewPr>
    <p:cSldViewPr>
      <p:cViewPr varScale="1">
        <p:scale>
          <a:sx n="107" d="100"/>
          <a:sy n="107" d="100"/>
        </p:scale>
        <p:origin x="672" y="126"/>
      </p:cViewPr>
      <p:guideLst>
        <p:guide orient="horz" pos="2160"/>
        <p:guide pos="3840"/>
      </p:guideLst>
    </p:cSldViewPr>
  </p:slideViewPr>
  <p:outlineViewPr>
    <p:cViewPr>
      <p:scale>
        <a:sx n="33" d="100"/>
        <a:sy n="33" d="100"/>
      </p:scale>
      <p:origin x="54" y="6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C45998-F6EA-49A2-A1EC-8263BB1EC575}" type="datetimeFigureOut">
              <a:rPr lang="en-US" smtClean="0"/>
              <a:t>8/29/2026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E381B2-66CF-4101-8317-0531AEB1D31C}" type="slidenum">
              <a:rPr lang="en-US" smtClean="0"/>
              <a:t>‹#›</a:t>
            </a:fld>
            <a:endParaRPr lang="en-US"/>
          </a:p>
        </p:txBody>
      </p:sp>
    </p:spTree>
    <p:extLst>
      <p:ext uri="{BB962C8B-B14F-4D97-AF65-F5344CB8AC3E}">
        <p14:creationId xmlns:p14="http://schemas.microsoft.com/office/powerpoint/2010/main" val="2543259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Eddie Williams	~ May 25, 2025 (Eloy AM)</a:t>
            </a:r>
          </a:p>
          <a:p>
            <a:r>
              <a:rPr lang="en-US" dirty="0"/>
              <a:t>	~ August 30, 2026 (Eloy AM)</a:t>
            </a:r>
          </a:p>
        </p:txBody>
      </p:sp>
      <p:sp>
        <p:nvSpPr>
          <p:cNvPr id="4" name="Slide Number Placeholder 3"/>
          <p:cNvSpPr>
            <a:spLocks noGrp="1"/>
          </p:cNvSpPr>
          <p:nvPr>
            <p:ph type="sldNum" sz="quarter" idx="5"/>
          </p:nvPr>
        </p:nvSpPr>
        <p:spPr/>
        <p:txBody>
          <a:bodyPr/>
          <a:lstStyle/>
          <a:p>
            <a:fld id="{5FE381B2-66CF-4101-8317-0531AEB1D31C}" type="slidenum">
              <a:rPr lang="en-US" smtClean="0"/>
              <a:t>1</a:t>
            </a:fld>
            <a:endParaRPr lang="en-US"/>
          </a:p>
        </p:txBody>
      </p:sp>
    </p:spTree>
    <p:extLst>
      <p:ext uri="{BB962C8B-B14F-4D97-AF65-F5344CB8AC3E}">
        <p14:creationId xmlns:p14="http://schemas.microsoft.com/office/powerpoint/2010/main" val="3676292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33</a:t>
            </a:fld>
            <a:endParaRPr lang="en-US"/>
          </a:p>
        </p:txBody>
      </p:sp>
    </p:spTree>
    <p:extLst>
      <p:ext uri="{BB962C8B-B14F-4D97-AF65-F5344CB8AC3E}">
        <p14:creationId xmlns:p14="http://schemas.microsoft.com/office/powerpoint/2010/main" val="412475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34</a:t>
            </a:fld>
            <a:endParaRPr lang="en-US"/>
          </a:p>
        </p:txBody>
      </p:sp>
    </p:spTree>
    <p:extLst>
      <p:ext uri="{BB962C8B-B14F-4D97-AF65-F5344CB8AC3E}">
        <p14:creationId xmlns:p14="http://schemas.microsoft.com/office/powerpoint/2010/main" val="248067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35</a:t>
            </a:fld>
            <a:endParaRPr lang="en-US"/>
          </a:p>
        </p:txBody>
      </p:sp>
    </p:spTree>
    <p:extLst>
      <p:ext uri="{BB962C8B-B14F-4D97-AF65-F5344CB8AC3E}">
        <p14:creationId xmlns:p14="http://schemas.microsoft.com/office/powerpoint/2010/main" val="224457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36</a:t>
            </a:fld>
            <a:endParaRPr lang="en-US"/>
          </a:p>
        </p:txBody>
      </p:sp>
    </p:spTree>
    <p:extLst>
      <p:ext uri="{BB962C8B-B14F-4D97-AF65-F5344CB8AC3E}">
        <p14:creationId xmlns:p14="http://schemas.microsoft.com/office/powerpoint/2010/main" val="1411818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37</a:t>
            </a:fld>
            <a:endParaRPr lang="en-US"/>
          </a:p>
        </p:txBody>
      </p:sp>
    </p:spTree>
    <p:extLst>
      <p:ext uri="{BB962C8B-B14F-4D97-AF65-F5344CB8AC3E}">
        <p14:creationId xmlns:p14="http://schemas.microsoft.com/office/powerpoint/2010/main" val="147533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2DC477-071F-488F-B7EC-931AD21B5812}"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82DC477-071F-488F-B7EC-931AD21B5812}"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8/29/2026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8/29/2026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82DC477-071F-488F-B7EC-931AD21B5812}" type="datetimeFigureOut">
              <a:rPr lang="en-US" smtClean="0"/>
              <a:t>8/29/2026</a:t>
            </a:fld>
            <a:endParaRPr lang="en-US"/>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0C95E75-EB2B-44DE-938C-C54E58CFF33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tudylight.org/desk/?query=mt+10:32&amp;t=kjv&amp;sr=1&amp;l=e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tudylight.org/desk/?query=mt+10:33&amp;t=kjv&amp;sr=1&amp;l=en"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5450D6-2444-82D8-62F0-405B302A241A}"/>
              </a:ext>
            </a:extLst>
          </p:cNvPr>
          <p:cNvPicPr>
            <a:picLocks noChangeAspect="1"/>
          </p:cNvPicPr>
          <p:nvPr/>
        </p:nvPicPr>
        <p:blipFill>
          <a:blip r:embed="rId3"/>
          <a:stretch>
            <a:fillRect/>
          </a:stretch>
        </p:blipFill>
        <p:spPr>
          <a:xfrm>
            <a:off x="0" y="1"/>
            <a:ext cx="12192000" cy="6858000"/>
          </a:xfrm>
          <a:prstGeom prst="rect">
            <a:avLst/>
          </a:prstGeom>
        </p:spPr>
      </p:pic>
      <p:pic>
        <p:nvPicPr>
          <p:cNvPr id="11" name="Picture 10">
            <a:extLst>
              <a:ext uri="{FF2B5EF4-FFF2-40B4-BE49-F238E27FC236}">
                <a16:creationId xmlns:a16="http://schemas.microsoft.com/office/drawing/2014/main" id="{469810B8-C398-E223-5894-E539457B7A7B}"/>
              </a:ext>
            </a:extLst>
          </p:cNvPr>
          <p:cNvPicPr>
            <a:picLocks noChangeAspect="1"/>
          </p:cNvPicPr>
          <p:nvPr/>
        </p:nvPicPr>
        <p:blipFill>
          <a:blip r:embed="rId4"/>
          <a:stretch>
            <a:fillRect/>
          </a:stretch>
        </p:blipFill>
        <p:spPr>
          <a:xfrm rot="5400000">
            <a:off x="2666998" y="-2667001"/>
            <a:ext cx="6857998" cy="12192001"/>
          </a:xfrm>
          <a:prstGeom prst="rect">
            <a:avLst/>
          </a:prstGeom>
        </p:spPr>
      </p:pic>
      <p:pic>
        <p:nvPicPr>
          <p:cNvPr id="5" name="Picture 4">
            <a:extLst>
              <a:ext uri="{FF2B5EF4-FFF2-40B4-BE49-F238E27FC236}">
                <a16:creationId xmlns:a16="http://schemas.microsoft.com/office/drawing/2014/main" id="{C8A9D5B2-50AD-BB43-76D7-BBA4DAE00B76}"/>
              </a:ext>
            </a:extLst>
          </p:cNvPr>
          <p:cNvPicPr>
            <a:picLocks noChangeAspect="1"/>
          </p:cNvPicPr>
          <p:nvPr/>
        </p:nvPicPr>
        <p:blipFill>
          <a:blip r:embed="rId5"/>
          <a:stretch>
            <a:fillRect/>
          </a:stretch>
        </p:blipFill>
        <p:spPr>
          <a:xfrm>
            <a:off x="1" y="2895600"/>
            <a:ext cx="6874232" cy="3992922"/>
          </a:xfrm>
          <a:prstGeom prst="rect">
            <a:avLst/>
          </a:prstGeom>
        </p:spPr>
      </p:pic>
      <p:sp>
        <p:nvSpPr>
          <p:cNvPr id="4" name="Title 3"/>
          <p:cNvSpPr>
            <a:spLocks noGrp="1"/>
          </p:cNvSpPr>
          <p:nvPr>
            <p:ph type="title"/>
          </p:nvPr>
        </p:nvSpPr>
        <p:spPr>
          <a:xfrm>
            <a:off x="0" y="228600"/>
            <a:ext cx="12192000" cy="4800600"/>
          </a:xfrm>
        </p:spPr>
        <p:txBody>
          <a:bodyPr/>
          <a:lstStyle/>
          <a:p>
            <a:pPr marL="0" indent="0" algn="l">
              <a:buNone/>
            </a:pPr>
            <a:r>
              <a:rPr lang="en-US" sz="72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  </a:t>
            </a:r>
            <a: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The Mature, Faithful,    </a:t>
            </a:r>
            <a:b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br>
            <a: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  Spirit Led Christian </a:t>
            </a:r>
            <a:b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br>
            <a: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								</a:t>
            </a:r>
            <a:r>
              <a:rPr lang="en-US" sz="88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Defers </a:t>
            </a:r>
            <a:b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br>
            <a:r>
              <a:rPr lang="en-US" sz="80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							 </a:t>
            </a:r>
            <a:r>
              <a:rPr lang="en-US" sz="8800" i="1" dirty="0">
                <a:solidFill>
                  <a:srgbClr val="A31D6A"/>
                </a:solidFill>
                <a:effectLst>
                  <a:outerShdw blurRad="38100" dist="38100" dir="2700000" algn="tl">
                    <a:srgbClr val="000000">
                      <a:alpha val="43137"/>
                    </a:srgbClr>
                  </a:outerShdw>
                  <a:reflection blurRad="6350" stA="55000" endA="300" endPos="45500" dir="5400000" sy="-100000" algn="bl" rotWithShape="0"/>
                </a:effectLst>
              </a:rPr>
              <a:t>His Anger</a:t>
            </a:r>
            <a:endPar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
        <p:nvSpPr>
          <p:cNvPr id="3" name="Content Placeholder 2"/>
          <p:cNvSpPr>
            <a:spLocks noGrp="1"/>
          </p:cNvSpPr>
          <p:nvPr>
            <p:ph sz="quarter" idx="13"/>
          </p:nvPr>
        </p:nvSpPr>
        <p:spPr>
          <a:xfrm>
            <a:off x="6248400" y="5720635"/>
            <a:ext cx="5867399" cy="1114905"/>
          </a:xfrm>
        </p:spPr>
        <p:txBody>
          <a:bodyPr>
            <a:noAutofit/>
          </a:bodyPr>
          <a:lstStyle/>
          <a:p>
            <a:pPr marL="0" indent="0" algn="ctr">
              <a:buClr>
                <a:srgbClr val="A379BB">
                  <a:lumMod val="75000"/>
                </a:srgbClr>
              </a:buClr>
              <a:buNone/>
            </a:pPr>
            <a:r>
              <a:rPr lang="en-US" sz="6000" b="1" i="1" dirty="0">
                <a:solidFill>
                  <a:srgbClr val="A31D6A"/>
                </a:solidFill>
                <a:effectLst>
                  <a:outerShdw blurRad="38100" dist="38100" dir="2700000" algn="tl">
                    <a:srgbClr val="000000">
                      <a:alpha val="43137"/>
                    </a:srgbClr>
                  </a:outerShdw>
                </a:effectLst>
              </a:rPr>
              <a:t>Proverbs 19:11</a:t>
            </a:r>
          </a:p>
        </p:txBody>
      </p:sp>
    </p:spTree>
    <p:extLst>
      <p:ext uri="{BB962C8B-B14F-4D97-AF65-F5344CB8AC3E}">
        <p14:creationId xmlns:p14="http://schemas.microsoft.com/office/powerpoint/2010/main" val="159851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6C94E-8500-D7EB-4685-D27ABEE572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39F1A5-D248-1B1A-4490-69C40AFD827C}"/>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 Neue"/>
                <a:ea typeface="+mn-ea"/>
                <a:cs typeface="+mn-cs"/>
              </a:rPr>
              <a:t>But this benefit requires two things – you must defer your anger by not releasing it, and you must keep a spirit that rejoices to pass over offences. Learn to defer your anger, reader (</a:t>
            </a:r>
            <a:r>
              <a:rPr kumimoji="0" lang="en-US" sz="54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Helvetica Neue"/>
                <a:ea typeface="+mn-ea"/>
                <a:cs typeface="+mn-cs"/>
              </a:rPr>
              <a:t>Pr</a:t>
            </a: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 Neue"/>
                <a:ea typeface="+mn-ea"/>
                <a:cs typeface="+mn-cs"/>
              </a:rPr>
              <a:t> 14:29).</a:t>
            </a: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161586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E6D1C-8CA0-1ACD-5DA8-EF67A692CB3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27BF81-F3E2-0AE4-1E20-F8C691109944}"/>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You must choose a spirit that glories in forgiving those who hurt you, by choosing the way of wisdom, peace, and love (</a:t>
            </a:r>
            <a:r>
              <a:rPr kumimoji="0" lang="en-US" sz="54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Pr</a:t>
            </a: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17:9; I Cor 13:4-7; Jas 3:17). The spirit that glories in quick retaliation or retribution is from hell (Jas 3:14-16), and you should reject and despise it.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010606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B4B42-98D5-D580-B0BE-9A23ED0C71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0F725C-4466-C5A3-3BD2-D478FD48018B}"/>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Man’s natural inclination prides itself in quickly spotting and righting personal wrongs, but this is wickedness. Choose mercy, peace, and love instead.</a:t>
            </a: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The transgressions here are personal offences against you.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9959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BDD35-F3A7-93BC-5244-60D8034AE0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536458-6045-CF69-C10C-D041450BA5DF}"/>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This proverb is not teaching you to pass over, or compromise with, sins against God or rightful authority. Parental authority, civil government, and employers must still enforce rules. The offences here are the relatively minor transgressions of others that irritate and provoke you.</a:t>
            </a: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36152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CFF2F-8D9F-103E-1F91-0867936BDC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D09993-1A36-23BB-3F24-FD243194DAC8}"/>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This is a wonderful proverb, one of the best. If practiced consistently, personal relationships would be perfect and human societies would be joyful and productive. This is true love and friendship. Marriages observing this rule will be glorious. Churches practicing this discretion will be happy and Spirit-filled.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263927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E934A-1A0A-C905-0299-B2168006916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AD7B37-2B2F-16E6-4A1E-F496A9EDFEAD}"/>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If everyone overlooked personal offences and gloried in the opportunity to forgive, life could be wonderful.</a:t>
            </a:r>
          </a:p>
          <a:p>
            <a:pPr marL="45720" indent="0">
              <a:buClr>
                <a:srgbClr val="A379BB">
                  <a:lumMod val="75000"/>
                </a:srgbClr>
              </a:buClr>
              <a:buNone/>
              <a:defRPr/>
            </a:pPr>
            <a:endParaRPr lang="en-US" sz="4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But pride keeps a man from deferring anger. He must strike back in quick revenge to protect his imagined superiority and hurt feelings.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09820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EE39-40F1-C14D-E9EC-24F8F6ED70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BCD83E-96DC-21F9-F058-03E8F1CEBD84}"/>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Desiring preeminence over others, he must protect his self-interests. Sullen faces appear, sharp words are spoken, criticisms are hurled without cause, and blows might even be thrown. This is a proud fool.</a:t>
            </a: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607214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2C383-0263-E636-1DFD-58FBA11410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96F69F-2187-9F30-6198-B8FA73028FDA}"/>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God’s wisdom does not change. Jesus taught this rule plainly in Matthew 5:38-48, where He called for offering another cheek to personal enemies. He said not to resist evil, when it is a personal offence against you. He said to do good to your personal enemies.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887335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961FA-749A-AA48-2FB7-4274CA4AA7F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6FF750-C886-37BA-8B02-D2D8E18933E4}"/>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This is the way of godly peacemakers, and they become very good at it. They glory in forgiving, and they are glorious in the forgiveness they give enemies. They are the true sons of God.</a:t>
            </a: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722135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6858000"/>
          </a:xfrm>
        </p:spPr>
        <p:txBody>
          <a:bodyPr/>
          <a:lstStyle/>
          <a:p>
            <a:pPr marL="0" indent="0" algn="ctr">
              <a:buNone/>
            </a:pPr>
            <a: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Scriptural Examples </a:t>
            </a:r>
            <a:b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br>
            <a: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and </a:t>
            </a:r>
            <a:b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br>
            <a: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Learnings</a:t>
            </a:r>
          </a:p>
        </p:txBody>
      </p:sp>
    </p:spTree>
    <p:extLst>
      <p:ext uri="{BB962C8B-B14F-4D97-AF65-F5344CB8AC3E}">
        <p14:creationId xmlns:p14="http://schemas.microsoft.com/office/powerpoint/2010/main" val="125363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Proverbs 19:11(KJV)</a:t>
            </a:r>
          </a:p>
        </p:txBody>
      </p:sp>
      <p:sp>
        <p:nvSpPr>
          <p:cNvPr id="3" name="Content Placeholder 2"/>
          <p:cNvSpPr>
            <a:spLocks noGrp="1"/>
          </p:cNvSpPr>
          <p:nvPr>
            <p:ph sz="quarter" idx="13"/>
          </p:nvPr>
        </p:nvSpPr>
        <p:spPr>
          <a:xfrm>
            <a:off x="0" y="1066800"/>
            <a:ext cx="12192000" cy="5791200"/>
          </a:xfrm>
        </p:spPr>
        <p:txBody>
          <a:bodyPr>
            <a:noAutofit/>
          </a:bodyPr>
          <a:lstStyle/>
          <a:p>
            <a:pPr marL="45720" indent="0" algn="ctr">
              <a:buNone/>
            </a:pPr>
            <a:r>
              <a:rPr lang="en-US" sz="8000" dirty="0"/>
              <a:t>The discretion of a man deferreth his anger;    and it is his glory to pass over a transgression.</a:t>
            </a:r>
          </a:p>
        </p:txBody>
      </p:sp>
    </p:spTree>
    <p:extLst>
      <p:ext uri="{BB962C8B-B14F-4D97-AF65-F5344CB8AC3E}">
        <p14:creationId xmlns:p14="http://schemas.microsoft.com/office/powerpoint/2010/main" val="42961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1981200"/>
            <a:ext cx="12192000" cy="4839730"/>
          </a:xfrm>
        </p:spPr>
        <p:txBody>
          <a:bodyPr>
            <a:noAutofit/>
          </a:bodyPr>
          <a:lstStyle/>
          <a:p>
            <a:pPr marL="45720" indent="0">
              <a:lnSpc>
                <a:spcPct val="80000"/>
              </a:lnSpc>
              <a:buClr>
                <a:srgbClr val="C00000"/>
              </a:buClr>
              <a:buNone/>
            </a:pPr>
            <a:r>
              <a:rPr lang="en-US" sz="6600" b="1" i="1" dirty="0">
                <a:effectLst>
                  <a:outerShdw blurRad="38100" dist="38100" dir="2700000" algn="tl">
                    <a:srgbClr val="000000">
                      <a:alpha val="43137"/>
                    </a:srgbClr>
                  </a:outerShdw>
                </a:effectLst>
              </a:rPr>
              <a:t>Luke 23:34 (KJV)</a:t>
            </a:r>
          </a:p>
          <a:p>
            <a:pPr marL="45720" indent="0">
              <a:lnSpc>
                <a:spcPct val="80000"/>
              </a:lnSpc>
              <a:buClr>
                <a:srgbClr val="C00000"/>
              </a:buClr>
              <a:buNone/>
            </a:pPr>
            <a:r>
              <a:rPr lang="en-US" sz="6600" dirty="0"/>
              <a:t>Then said Jesus, Father, forgive them; for they know not what they do. And they parted his raiment, and cast lots.</a:t>
            </a:r>
          </a:p>
        </p:txBody>
      </p:sp>
      <p:sp>
        <p:nvSpPr>
          <p:cNvPr id="4" name="Title 3"/>
          <p:cNvSpPr>
            <a:spLocks noGrp="1"/>
          </p:cNvSpPr>
          <p:nvPr>
            <p:ph type="title"/>
          </p:nvPr>
        </p:nvSpPr>
        <p:spPr>
          <a:xfrm>
            <a:off x="0" y="0"/>
            <a:ext cx="12192000" cy="1828800"/>
          </a:xfrm>
        </p:spPr>
        <p:txBody>
          <a:bodyPr/>
          <a:lstStyle/>
          <a:p>
            <a:pPr marL="0" indent="0" algn="l">
              <a:buNone/>
            </a:pPr>
            <a:r>
              <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#1: </a:t>
            </a:r>
            <a:r>
              <a:rPr lang="en-US" sz="5400" i="1" dirty="0">
                <a:solidFill>
                  <a:srgbClr val="A50021"/>
                </a:solidFill>
                <a:effectLst>
                  <a:outerShdw blurRad="38100" dist="38100" dir="2700000" algn="tl">
                    <a:srgbClr val="000000">
                      <a:alpha val="43137"/>
                    </a:srgbClr>
                  </a:outerShdw>
                </a:effectLst>
              </a:rPr>
              <a:t>Jesus on the cross asked God to forgive those who crucified Him</a:t>
            </a:r>
            <a:endPar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139434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234A0-C75E-D262-CDC8-C71128A080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548672-992F-E90D-4366-984A2FB0E8DB}"/>
              </a:ext>
            </a:extLst>
          </p:cNvPr>
          <p:cNvSpPr>
            <a:spLocks noGrp="1"/>
          </p:cNvSpPr>
          <p:nvPr>
            <p:ph sz="quarter" idx="13"/>
          </p:nvPr>
        </p:nvSpPr>
        <p:spPr>
          <a:xfrm>
            <a:off x="0" y="1752600"/>
            <a:ext cx="12192000" cy="5068330"/>
          </a:xfrm>
        </p:spPr>
        <p:txBody>
          <a:bodyPr>
            <a:noAutofit/>
          </a:bodyPr>
          <a:lstStyle/>
          <a:p>
            <a:pPr marL="45720" indent="0">
              <a:lnSpc>
                <a:spcPct val="80000"/>
              </a:lnSpc>
              <a:buClr>
                <a:srgbClr val="C00000"/>
              </a:buClr>
              <a:buNone/>
            </a:pPr>
            <a:r>
              <a:rPr lang="en-US" sz="6600" b="1" i="1" dirty="0">
                <a:effectLst>
                  <a:outerShdw blurRad="38100" dist="38100" dir="2700000" algn="tl">
                    <a:srgbClr val="000000">
                      <a:alpha val="43137"/>
                    </a:srgbClr>
                  </a:outerShdw>
                </a:effectLst>
              </a:rPr>
              <a:t>Acts 7:60 (KJV)</a:t>
            </a:r>
          </a:p>
          <a:p>
            <a:pPr marL="45720" indent="0">
              <a:lnSpc>
                <a:spcPct val="80000"/>
              </a:lnSpc>
              <a:buClr>
                <a:srgbClr val="C00000"/>
              </a:buClr>
              <a:buNone/>
            </a:pPr>
            <a:r>
              <a:rPr lang="en-US" sz="6600" dirty="0"/>
              <a:t>And he kneeled down, and cried with a loud voice, Lord, lay not this sin to their charge. And when he had said this, he fell asleep.</a:t>
            </a:r>
          </a:p>
        </p:txBody>
      </p:sp>
      <p:sp>
        <p:nvSpPr>
          <p:cNvPr id="4" name="Title 3">
            <a:extLst>
              <a:ext uri="{FF2B5EF4-FFF2-40B4-BE49-F238E27FC236}">
                <a16:creationId xmlns:a16="http://schemas.microsoft.com/office/drawing/2014/main" id="{837AA56A-DC1A-518E-C9BC-483926586C82}"/>
              </a:ext>
            </a:extLst>
          </p:cNvPr>
          <p:cNvSpPr>
            <a:spLocks noGrp="1"/>
          </p:cNvSpPr>
          <p:nvPr>
            <p:ph type="title"/>
          </p:nvPr>
        </p:nvSpPr>
        <p:spPr>
          <a:xfrm>
            <a:off x="0" y="0"/>
            <a:ext cx="12192000" cy="1828800"/>
          </a:xfrm>
        </p:spPr>
        <p:txBody>
          <a:bodyPr/>
          <a:lstStyle/>
          <a:p>
            <a:pPr marL="0" indent="0" algn="l">
              <a:buNone/>
            </a:pPr>
            <a:r>
              <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#2: </a:t>
            </a:r>
            <a:r>
              <a:rPr lang="en-US" sz="5400" i="1" dirty="0">
                <a:solidFill>
                  <a:srgbClr val="A50021"/>
                </a:solidFill>
                <a:effectLst>
                  <a:outerShdw blurRad="38100" dist="38100" dir="2700000" algn="tl">
                    <a:srgbClr val="000000">
                      <a:alpha val="43137"/>
                    </a:srgbClr>
                  </a:outerShdw>
                </a:effectLst>
              </a:rPr>
              <a:t>Steven asked God to forgive those who were stoning him.</a:t>
            </a:r>
            <a:endPar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114439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92A6E-9DCD-402A-CC5D-88EA575E83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F3915-32CB-9305-6B7B-D51228A3B669}"/>
              </a:ext>
            </a:extLst>
          </p:cNvPr>
          <p:cNvSpPr>
            <a:spLocks noGrp="1"/>
          </p:cNvSpPr>
          <p:nvPr>
            <p:ph sz="quarter" idx="13"/>
          </p:nvPr>
        </p:nvSpPr>
        <p:spPr>
          <a:xfrm>
            <a:off x="0" y="1143000"/>
            <a:ext cx="12192000" cy="5677930"/>
          </a:xfrm>
        </p:spPr>
        <p:txBody>
          <a:bodyPr>
            <a:noAutofit/>
          </a:bodyPr>
          <a:lstStyle/>
          <a:p>
            <a:pPr marL="45720" indent="0">
              <a:lnSpc>
                <a:spcPct val="80000"/>
              </a:lnSpc>
              <a:buClr>
                <a:srgbClr val="C00000"/>
              </a:buClr>
              <a:buNone/>
            </a:pPr>
            <a:r>
              <a:rPr lang="en-US" sz="8000" b="1" i="1" dirty="0">
                <a:effectLst>
                  <a:outerShdw blurRad="38100" dist="38100" dir="2700000" algn="tl">
                    <a:srgbClr val="000000">
                      <a:alpha val="43137"/>
                    </a:srgbClr>
                  </a:outerShdw>
                </a:effectLst>
              </a:rPr>
              <a:t>I Peter 4:8 (NASB)</a:t>
            </a:r>
          </a:p>
          <a:p>
            <a:pPr marL="45720" indent="0">
              <a:lnSpc>
                <a:spcPct val="80000"/>
              </a:lnSpc>
              <a:buClr>
                <a:srgbClr val="C00000"/>
              </a:buClr>
              <a:buNone/>
            </a:pPr>
            <a:r>
              <a:rPr lang="en-US" sz="8000" dirty="0"/>
              <a:t>Above all, keep fervent in your love for one another, because love covers a multitude of sins.</a:t>
            </a:r>
          </a:p>
        </p:txBody>
      </p:sp>
      <p:sp>
        <p:nvSpPr>
          <p:cNvPr id="4" name="Title 3">
            <a:extLst>
              <a:ext uri="{FF2B5EF4-FFF2-40B4-BE49-F238E27FC236}">
                <a16:creationId xmlns:a16="http://schemas.microsoft.com/office/drawing/2014/main" id="{D0E93342-F6A9-B4E5-A16D-80BA837F125A}"/>
              </a:ext>
            </a:extLst>
          </p:cNvPr>
          <p:cNvSpPr>
            <a:spLocks noGrp="1"/>
          </p:cNvSpPr>
          <p:nvPr>
            <p:ph type="title"/>
          </p:nvPr>
        </p:nvSpPr>
        <p:spPr>
          <a:xfrm>
            <a:off x="0" y="0"/>
            <a:ext cx="12192000" cy="1143000"/>
          </a:xfrm>
        </p:spPr>
        <p:txBody>
          <a:bodyPr/>
          <a:lstStyle/>
          <a:p>
            <a:pPr marL="0" indent="0" algn="l">
              <a:buNone/>
            </a:pPr>
            <a:r>
              <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#3: </a:t>
            </a:r>
            <a:r>
              <a:rPr lang="en-US" sz="5400" i="1" dirty="0">
                <a:solidFill>
                  <a:srgbClr val="A50021"/>
                </a:solidFill>
                <a:effectLst>
                  <a:outerShdw blurRad="38100" dist="38100" dir="2700000" algn="tl">
                    <a:srgbClr val="000000">
                      <a:alpha val="43137"/>
                    </a:srgbClr>
                  </a:outerShdw>
                </a:effectLst>
              </a:rPr>
              <a:t>Love covers a multitude of sins.</a:t>
            </a:r>
            <a:endPar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333331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12008-C40E-25AB-4FFE-1A1F60389B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894533-B3E4-DCF4-F2C5-38647A4376E8}"/>
              </a:ext>
            </a:extLst>
          </p:cNvPr>
          <p:cNvSpPr>
            <a:spLocks noGrp="1"/>
          </p:cNvSpPr>
          <p:nvPr>
            <p:ph sz="quarter" idx="13"/>
          </p:nvPr>
        </p:nvSpPr>
        <p:spPr>
          <a:xfrm>
            <a:off x="0" y="1828800"/>
            <a:ext cx="12192000" cy="4992130"/>
          </a:xfrm>
        </p:spPr>
        <p:txBody>
          <a:bodyPr>
            <a:noAutofit/>
          </a:bodyPr>
          <a:lstStyle/>
          <a:p>
            <a:pPr marL="45720" indent="0">
              <a:lnSpc>
                <a:spcPct val="80000"/>
              </a:lnSpc>
              <a:buClr>
                <a:srgbClr val="C00000"/>
              </a:buClr>
              <a:buNone/>
            </a:pPr>
            <a:r>
              <a:rPr lang="en-US" sz="5400" b="1" i="1" dirty="0">
                <a:effectLst>
                  <a:outerShdw blurRad="38100" dist="38100" dir="2700000" algn="tl">
                    <a:srgbClr val="000000">
                      <a:alpha val="43137"/>
                    </a:srgbClr>
                  </a:outerShdw>
                </a:effectLst>
              </a:rPr>
              <a:t>Matthew 18:34-35 (NASB)</a:t>
            </a:r>
          </a:p>
          <a:p>
            <a:pPr marL="0" marR="0" indent="0">
              <a:lnSpc>
                <a:spcPct val="107000"/>
              </a:lnSpc>
              <a:spcAft>
                <a:spcPts val="800"/>
              </a:spcAft>
              <a:buNone/>
            </a:pPr>
            <a:r>
              <a:rPr lang="en-US" sz="6500" b="1" baseline="30000" dirty="0">
                <a:effectLst/>
                <a:ea typeface="Calibri" panose="020F0502020204030204" pitchFamily="34" charset="0"/>
                <a:cs typeface="Times New Roman" panose="02020603050405020304" pitchFamily="18" charset="0"/>
              </a:rPr>
              <a:t>34</a:t>
            </a:r>
            <a:r>
              <a:rPr lang="en-US" sz="6500" dirty="0">
                <a:effectLst/>
                <a:ea typeface="Calibri" panose="020F0502020204030204" pitchFamily="34" charset="0"/>
                <a:cs typeface="Times New Roman" panose="02020603050405020304" pitchFamily="18" charset="0"/>
              </a:rPr>
              <a:t> "And his master, moved with anger, handed him over to the torturers until he would repay all that was owed him. </a:t>
            </a:r>
          </a:p>
        </p:txBody>
      </p:sp>
      <p:sp>
        <p:nvSpPr>
          <p:cNvPr id="4" name="Title 3">
            <a:extLst>
              <a:ext uri="{FF2B5EF4-FFF2-40B4-BE49-F238E27FC236}">
                <a16:creationId xmlns:a16="http://schemas.microsoft.com/office/drawing/2014/main" id="{7815FFF7-6BD8-07F2-1DFF-8972E11B16AE}"/>
              </a:ext>
            </a:extLst>
          </p:cNvPr>
          <p:cNvSpPr>
            <a:spLocks noGrp="1"/>
          </p:cNvSpPr>
          <p:nvPr>
            <p:ph type="title"/>
          </p:nvPr>
        </p:nvSpPr>
        <p:spPr>
          <a:xfrm>
            <a:off x="0" y="0"/>
            <a:ext cx="12192000" cy="1828800"/>
          </a:xfrm>
        </p:spPr>
        <p:txBody>
          <a:bodyPr/>
          <a:lstStyle/>
          <a:p>
            <a:pPr marL="0" indent="0" algn="l">
              <a:buNone/>
            </a:pPr>
            <a:r>
              <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#4: </a:t>
            </a:r>
            <a:r>
              <a:rPr lang="en-US" sz="5400" i="1" dirty="0">
                <a:solidFill>
                  <a:srgbClr val="A50021"/>
                </a:solidFill>
                <a:effectLst>
                  <a:outerShdw blurRad="38100" dist="38100" dir="2700000" algn="tl">
                    <a:srgbClr val="000000">
                      <a:alpha val="43137"/>
                    </a:srgbClr>
                  </a:outerShdw>
                </a:effectLst>
              </a:rPr>
              <a:t>The same way you forgive your church family God will forgive you.</a:t>
            </a:r>
            <a:endPar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136019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Matthew 18:34-35 (NASB)</a:t>
            </a:r>
          </a:p>
        </p:txBody>
      </p:sp>
      <p:sp>
        <p:nvSpPr>
          <p:cNvPr id="3" name="Content Placeholder 2"/>
          <p:cNvSpPr>
            <a:spLocks noGrp="1"/>
          </p:cNvSpPr>
          <p:nvPr>
            <p:ph sz="quarter" idx="13"/>
          </p:nvPr>
        </p:nvSpPr>
        <p:spPr>
          <a:xfrm>
            <a:off x="0" y="990600"/>
            <a:ext cx="12192000" cy="5867400"/>
          </a:xfrm>
        </p:spPr>
        <p:txBody>
          <a:bodyPr>
            <a:noAutofit/>
          </a:bodyPr>
          <a:lstStyle/>
          <a:p>
            <a:pPr marL="45720" indent="0">
              <a:buClr>
                <a:srgbClr val="A379BB">
                  <a:lumMod val="75000"/>
                </a:srgbClr>
              </a:buClr>
              <a:buNone/>
              <a:defRPr/>
            </a:pPr>
            <a:r>
              <a:rPr kumimoji="0" lang="en-US" sz="65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35</a:t>
            </a:r>
            <a:r>
              <a:rPr kumimoji="0" lang="en-US" sz="65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"My heavenly Father will also do the same to you, if each of you does not forgive his brother from your heart."</a:t>
            </a:r>
            <a:endParaRPr lang="en-US" sz="6500" dirty="0">
              <a:solidFill>
                <a:prstClr val="black">
                  <a:lumMod val="75000"/>
                  <a:lumOff val="25000"/>
                </a:prstClr>
              </a:solidFill>
              <a:latin typeface="Trebuchet MS"/>
            </a:endParaRPr>
          </a:p>
        </p:txBody>
      </p:sp>
    </p:spTree>
    <p:extLst>
      <p:ext uri="{BB962C8B-B14F-4D97-AF65-F5344CB8AC3E}">
        <p14:creationId xmlns:p14="http://schemas.microsoft.com/office/powerpoint/2010/main" val="4169762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5EBE2-CC1C-A87B-1341-2C39E8EBE4F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DD3B0B-4DD4-3845-EE25-3AF99720188B}"/>
              </a:ext>
            </a:extLst>
          </p:cNvPr>
          <p:cNvSpPr>
            <a:spLocks noGrp="1"/>
          </p:cNvSpPr>
          <p:nvPr>
            <p:ph sz="quarter" idx="13"/>
          </p:nvPr>
        </p:nvSpPr>
        <p:spPr>
          <a:xfrm>
            <a:off x="0" y="2514600"/>
            <a:ext cx="12192000" cy="4306330"/>
          </a:xfrm>
        </p:spPr>
        <p:txBody>
          <a:bodyPr>
            <a:noAutofit/>
          </a:bodyPr>
          <a:lstStyle/>
          <a:p>
            <a:pPr marL="45720" indent="0">
              <a:lnSpc>
                <a:spcPct val="80000"/>
              </a:lnSpc>
              <a:buClr>
                <a:srgbClr val="C00000"/>
              </a:buClr>
              <a:buNone/>
            </a:pPr>
            <a:r>
              <a:rPr lang="en-US" sz="6600" b="1" i="1" dirty="0">
                <a:effectLst>
                  <a:outerShdw blurRad="38100" dist="38100" dir="2700000" algn="tl">
                    <a:srgbClr val="000000">
                      <a:alpha val="43137"/>
                    </a:srgbClr>
                  </a:outerShdw>
                </a:effectLst>
              </a:rPr>
              <a:t>Matthew 18:15 (NASB)</a:t>
            </a:r>
          </a:p>
          <a:p>
            <a:pPr marL="45720" indent="0">
              <a:lnSpc>
                <a:spcPct val="80000"/>
              </a:lnSpc>
              <a:buClr>
                <a:srgbClr val="C00000"/>
              </a:buClr>
              <a:buNone/>
            </a:pPr>
            <a:r>
              <a:rPr lang="en-US" sz="6600" dirty="0"/>
              <a:t>Now if your brother sins, go and show him his fault in private; if he listens to you, you have gained your brother.</a:t>
            </a:r>
          </a:p>
        </p:txBody>
      </p:sp>
      <p:sp>
        <p:nvSpPr>
          <p:cNvPr id="4" name="Title 3">
            <a:extLst>
              <a:ext uri="{FF2B5EF4-FFF2-40B4-BE49-F238E27FC236}">
                <a16:creationId xmlns:a16="http://schemas.microsoft.com/office/drawing/2014/main" id="{429C903B-9AD9-DC78-B529-813B0BE6D01A}"/>
              </a:ext>
            </a:extLst>
          </p:cNvPr>
          <p:cNvSpPr>
            <a:spLocks noGrp="1"/>
          </p:cNvSpPr>
          <p:nvPr>
            <p:ph type="title"/>
          </p:nvPr>
        </p:nvSpPr>
        <p:spPr>
          <a:xfrm>
            <a:off x="0" y="0"/>
            <a:ext cx="12192000" cy="2514600"/>
          </a:xfrm>
        </p:spPr>
        <p:txBody>
          <a:bodyPr/>
          <a:lstStyle/>
          <a:p>
            <a:pPr marL="0" indent="0" algn="l">
              <a:buNone/>
            </a:pPr>
            <a:r>
              <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#5: </a:t>
            </a:r>
            <a:r>
              <a:rPr lang="en-US" sz="5400" i="1" dirty="0">
                <a:solidFill>
                  <a:srgbClr val="A50021"/>
                </a:solidFill>
                <a:effectLst>
                  <a:outerShdw blurRad="38100" dist="38100" dir="2700000" algn="tl">
                    <a:srgbClr val="000000">
                      <a:alpha val="43137"/>
                    </a:srgbClr>
                  </a:outerShdw>
                </a:effectLst>
              </a:rPr>
              <a:t>If you have ought with your brother God said go to him and him alone not gossip and tell others</a:t>
            </a:r>
            <a:endParaRPr lang="en-US" sz="54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95498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E5FD-DF02-0CD8-A070-7DE73DE8AE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8B48FD-5AD6-E86C-DF7D-2B0B9D3B48BC}"/>
              </a:ext>
            </a:extLst>
          </p:cNvPr>
          <p:cNvSpPr>
            <a:spLocks noGrp="1"/>
          </p:cNvSpPr>
          <p:nvPr>
            <p:ph sz="quarter" idx="13"/>
          </p:nvPr>
        </p:nvSpPr>
        <p:spPr>
          <a:xfrm>
            <a:off x="0" y="1981200"/>
            <a:ext cx="12192000" cy="4839730"/>
          </a:xfrm>
        </p:spPr>
        <p:txBody>
          <a:bodyPr>
            <a:noAutofit/>
          </a:bodyPr>
          <a:lstStyle/>
          <a:p>
            <a:pPr marL="45720" indent="0">
              <a:lnSpc>
                <a:spcPct val="80000"/>
              </a:lnSpc>
              <a:buClr>
                <a:srgbClr val="C00000"/>
              </a:buClr>
              <a:buNone/>
            </a:pPr>
            <a:r>
              <a:rPr lang="en-US" sz="5400" b="1" i="1" dirty="0">
                <a:effectLst>
                  <a:outerShdw blurRad="38100" dist="38100" dir="2700000" algn="tl">
                    <a:srgbClr val="000000">
                      <a:alpha val="43137"/>
                    </a:srgbClr>
                  </a:outerShdw>
                </a:effectLst>
              </a:rPr>
              <a:t>James 3:13-18 (NASB)</a:t>
            </a:r>
          </a:p>
          <a:p>
            <a:pPr marL="0" marR="0" indent="0">
              <a:lnSpc>
                <a:spcPct val="107000"/>
              </a:lnSpc>
              <a:spcAft>
                <a:spcPts val="800"/>
              </a:spcAft>
              <a:buNone/>
            </a:pPr>
            <a:r>
              <a:rPr lang="en-US" sz="5400" b="1" baseline="30000" dirty="0">
                <a:effectLst/>
                <a:ea typeface="Calibri" panose="020F0502020204030204" pitchFamily="34" charset="0"/>
                <a:cs typeface="Times New Roman" panose="02020603050405020304" pitchFamily="18" charset="0"/>
              </a:rPr>
              <a:t>13</a:t>
            </a:r>
            <a:r>
              <a:rPr lang="en-US" sz="5400" dirty="0">
                <a:effectLst/>
                <a:ea typeface="Calibri" panose="020F0502020204030204" pitchFamily="34" charset="0"/>
                <a:cs typeface="Times New Roman" panose="02020603050405020304" pitchFamily="18" charset="0"/>
              </a:rPr>
              <a:t> Who among you is wise and understanding? Let him show by his good behavior his deeds in the gentleness of wisdom. </a:t>
            </a:r>
          </a:p>
        </p:txBody>
      </p:sp>
      <p:sp>
        <p:nvSpPr>
          <p:cNvPr id="4" name="Title 3">
            <a:extLst>
              <a:ext uri="{FF2B5EF4-FFF2-40B4-BE49-F238E27FC236}">
                <a16:creationId xmlns:a16="http://schemas.microsoft.com/office/drawing/2014/main" id="{A0F00CF1-2F6D-F9A2-9A2A-5260ECB1952C}"/>
              </a:ext>
            </a:extLst>
          </p:cNvPr>
          <p:cNvSpPr>
            <a:spLocks noGrp="1"/>
          </p:cNvSpPr>
          <p:nvPr>
            <p:ph type="title"/>
          </p:nvPr>
        </p:nvSpPr>
        <p:spPr>
          <a:xfrm>
            <a:off x="0" y="0"/>
            <a:ext cx="12192000" cy="1752600"/>
          </a:xfrm>
        </p:spPr>
        <p:txBody>
          <a:bodyPr/>
          <a:lstStyle/>
          <a:p>
            <a:pPr marL="0" indent="0" algn="l">
              <a:buNone/>
            </a:pPr>
            <a:r>
              <a:rPr lang="en-US" sz="60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#6: </a:t>
            </a:r>
            <a:r>
              <a:rPr lang="en-US" sz="6000" i="1" dirty="0">
                <a:solidFill>
                  <a:srgbClr val="A50021"/>
                </a:solidFill>
                <a:effectLst>
                  <a:outerShdw blurRad="38100" dist="38100" dir="2700000" algn="tl">
                    <a:srgbClr val="000000">
                      <a:alpha val="43137"/>
                    </a:srgbClr>
                  </a:outerShdw>
                </a:effectLst>
              </a:rPr>
              <a:t>Evil speech is the wisdom from the Devil.</a:t>
            </a:r>
            <a:endParaRPr lang="en-US" sz="60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244069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James 3:13-18 (NASB)</a:t>
            </a:r>
          </a:p>
        </p:txBody>
      </p:sp>
      <p:sp>
        <p:nvSpPr>
          <p:cNvPr id="3" name="Content Placeholder 2"/>
          <p:cNvSpPr>
            <a:spLocks noGrp="1"/>
          </p:cNvSpPr>
          <p:nvPr>
            <p:ph sz="quarter" idx="13"/>
          </p:nvPr>
        </p:nvSpPr>
        <p:spPr>
          <a:xfrm>
            <a:off x="0" y="1143000"/>
            <a:ext cx="12192000" cy="5715000"/>
          </a:xfrm>
        </p:spPr>
        <p:txBody>
          <a:bodyPr>
            <a:noAutofit/>
          </a:bodyPr>
          <a:lstStyle/>
          <a:p>
            <a:pPr marL="45720" indent="0">
              <a:buClr>
                <a:srgbClr val="A379BB">
                  <a:lumMod val="75000"/>
                </a:srgbClr>
              </a:buClr>
              <a:buNone/>
              <a:defRPr/>
            </a:pPr>
            <a:r>
              <a:rPr kumimoji="0" lang="en-US" sz="54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14</a:t>
            </a:r>
            <a:r>
              <a:rPr kumimoji="0" lang="en-US" sz="54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But if you have bitter jealousy and selfish ambition in your heart, do not be arrogant and </a:t>
            </a:r>
            <a:r>
              <a:rPr kumimoji="0" lang="en-US" sz="5400" b="0" i="1"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so</a:t>
            </a:r>
            <a:r>
              <a:rPr kumimoji="0" lang="en-US" sz="54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lie against the truth. </a:t>
            </a:r>
            <a:r>
              <a:rPr kumimoji="0" lang="en-US" sz="54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15</a:t>
            </a:r>
            <a:r>
              <a:rPr kumimoji="0" lang="en-US" sz="54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This wisdom is not that which comes down from above, but is earthly, natural, demonic. </a:t>
            </a:r>
            <a:endParaRPr lang="en-US" sz="4400" dirty="0"/>
          </a:p>
        </p:txBody>
      </p:sp>
    </p:spTree>
    <p:extLst>
      <p:ext uri="{BB962C8B-B14F-4D97-AF65-F5344CB8AC3E}">
        <p14:creationId xmlns:p14="http://schemas.microsoft.com/office/powerpoint/2010/main" val="1566889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60787-1869-83EF-C7FC-AB0158A4DC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2C90D4-745E-B1F0-FF23-92B2803492EB}"/>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James 3:13-18 (NASB)</a:t>
            </a:r>
          </a:p>
        </p:txBody>
      </p:sp>
      <p:sp>
        <p:nvSpPr>
          <p:cNvPr id="3" name="Content Placeholder 2">
            <a:extLst>
              <a:ext uri="{FF2B5EF4-FFF2-40B4-BE49-F238E27FC236}">
                <a16:creationId xmlns:a16="http://schemas.microsoft.com/office/drawing/2014/main" id="{90B32B9C-D179-FFF4-CAF5-B45AC40B412C}"/>
              </a:ext>
            </a:extLst>
          </p:cNvPr>
          <p:cNvSpPr>
            <a:spLocks noGrp="1"/>
          </p:cNvSpPr>
          <p:nvPr>
            <p:ph sz="quarter" idx="13"/>
          </p:nvPr>
        </p:nvSpPr>
        <p:spPr>
          <a:xfrm>
            <a:off x="0" y="990600"/>
            <a:ext cx="12192000" cy="5867400"/>
          </a:xfrm>
        </p:spPr>
        <p:txBody>
          <a:bodyPr>
            <a:noAutofit/>
          </a:bodyPr>
          <a:lstStyle/>
          <a:p>
            <a:pPr marL="45720" indent="0">
              <a:buClr>
                <a:srgbClr val="A379BB">
                  <a:lumMod val="75000"/>
                </a:srgbClr>
              </a:buClr>
              <a:buNone/>
              <a:defRPr/>
            </a:pPr>
            <a:r>
              <a:rPr kumimoji="0" lang="en-US" sz="54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16</a:t>
            </a:r>
            <a:r>
              <a:rPr kumimoji="0" lang="en-US" sz="54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For where jealousy and selfish ambition exist, there is disorder and every evil thing. </a:t>
            </a:r>
            <a:r>
              <a:rPr kumimoji="0" lang="en-US" sz="54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17</a:t>
            </a:r>
            <a:r>
              <a:rPr kumimoji="0" lang="en-US" sz="54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But the wisdom from above is first pure, then peace-loving, gentle, reasonable, full of mercy and good fruits, impartial, free of hypocrisy. </a:t>
            </a:r>
            <a:br>
              <a:rPr lang="en-US" sz="4400" dirty="0"/>
            </a:br>
            <a:endParaRPr lang="en-US" sz="4400" dirty="0"/>
          </a:p>
        </p:txBody>
      </p:sp>
    </p:spTree>
    <p:extLst>
      <p:ext uri="{BB962C8B-B14F-4D97-AF65-F5344CB8AC3E}">
        <p14:creationId xmlns:p14="http://schemas.microsoft.com/office/powerpoint/2010/main" val="24152505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5ED0-F834-7F11-C69D-9375B5912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4A51A-B883-2CC8-0376-A87933C9ADFE}"/>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James 3:13-18 (NASB)</a:t>
            </a:r>
          </a:p>
        </p:txBody>
      </p:sp>
      <p:sp>
        <p:nvSpPr>
          <p:cNvPr id="3" name="Content Placeholder 2">
            <a:extLst>
              <a:ext uri="{FF2B5EF4-FFF2-40B4-BE49-F238E27FC236}">
                <a16:creationId xmlns:a16="http://schemas.microsoft.com/office/drawing/2014/main" id="{BD52F7A1-8B49-07EE-9C51-33FF49AA726D}"/>
              </a:ext>
            </a:extLst>
          </p:cNvPr>
          <p:cNvSpPr>
            <a:spLocks noGrp="1"/>
          </p:cNvSpPr>
          <p:nvPr>
            <p:ph sz="quarter" idx="13"/>
          </p:nvPr>
        </p:nvSpPr>
        <p:spPr>
          <a:xfrm>
            <a:off x="0" y="1143000"/>
            <a:ext cx="12192000" cy="5715000"/>
          </a:xfrm>
        </p:spPr>
        <p:txBody>
          <a:bodyPr>
            <a:noAutofit/>
          </a:bodyPr>
          <a:lstStyle/>
          <a:p>
            <a:pPr marL="45720" indent="0">
              <a:buClr>
                <a:srgbClr val="A379BB">
                  <a:lumMod val="75000"/>
                </a:srgbClr>
              </a:buClr>
              <a:buNone/>
              <a:defRPr/>
            </a:pPr>
            <a:r>
              <a:rPr kumimoji="0" lang="en-US" sz="54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18</a:t>
            </a:r>
            <a:r>
              <a:rPr kumimoji="0" lang="en-US" sz="54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And the fruit of righteousness is sown in peace by those who make peace.</a:t>
            </a:r>
            <a:endParaRPr lang="en-US" sz="4400" dirty="0"/>
          </a:p>
        </p:txBody>
      </p:sp>
    </p:spTree>
    <p:extLst>
      <p:ext uri="{BB962C8B-B14F-4D97-AF65-F5344CB8AC3E}">
        <p14:creationId xmlns:p14="http://schemas.microsoft.com/office/powerpoint/2010/main" val="587382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None/>
            </a:pP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You can be glorious today, for someone will surely offend you. With the discretion of God’s wisdom, you can defer your anger and ignore his or her transgression against you. You can turn the other cheek, pass over the provocation, and choose mercy over wrath.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234129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12EC1-4139-C4E8-5893-D442CE82C3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607E08-469E-3A03-E0FA-313646C3D779}"/>
              </a:ext>
            </a:extLst>
          </p:cNvPr>
          <p:cNvSpPr>
            <a:spLocks noGrp="1"/>
          </p:cNvSpPr>
          <p:nvPr>
            <p:ph sz="quarter" idx="13"/>
          </p:nvPr>
        </p:nvSpPr>
        <p:spPr>
          <a:xfrm>
            <a:off x="0" y="2819400"/>
            <a:ext cx="12192000" cy="4001530"/>
          </a:xfrm>
        </p:spPr>
        <p:txBody>
          <a:bodyPr>
            <a:noAutofit/>
          </a:bodyPr>
          <a:lstStyle/>
          <a:p>
            <a:pPr marL="45720" indent="0">
              <a:lnSpc>
                <a:spcPct val="80000"/>
              </a:lnSpc>
              <a:buClr>
                <a:srgbClr val="C00000"/>
              </a:buClr>
              <a:buNone/>
            </a:pPr>
            <a:r>
              <a:rPr lang="en-US" sz="6600" b="1" i="1" dirty="0">
                <a:effectLst>
                  <a:outerShdw blurRad="38100" dist="38100" dir="2700000" algn="tl">
                    <a:srgbClr val="000000">
                      <a:alpha val="43137"/>
                    </a:srgbClr>
                  </a:outerShdw>
                </a:effectLst>
              </a:rPr>
              <a:t>Galatians 5:13-15 (NASB)</a:t>
            </a:r>
          </a:p>
          <a:p>
            <a:pPr marL="0" marR="0" indent="0">
              <a:lnSpc>
                <a:spcPct val="107000"/>
              </a:lnSpc>
              <a:spcAft>
                <a:spcPts val="800"/>
              </a:spcAft>
              <a:buNone/>
            </a:pPr>
            <a:r>
              <a:rPr lang="en-US" sz="6600" b="1" baseline="30000" dirty="0">
                <a:effectLst/>
                <a:ea typeface="Calibri" panose="020F0502020204030204" pitchFamily="34" charset="0"/>
                <a:cs typeface="Times New Roman" panose="02020603050405020304" pitchFamily="18" charset="0"/>
              </a:rPr>
              <a:t>13</a:t>
            </a:r>
            <a:r>
              <a:rPr lang="en-US" sz="6600" dirty="0">
                <a:effectLst/>
                <a:ea typeface="Calibri" panose="020F0502020204030204" pitchFamily="34" charset="0"/>
                <a:cs typeface="Times New Roman" panose="02020603050405020304" pitchFamily="18" charset="0"/>
              </a:rPr>
              <a:t> For you were called to freedom, brothers </a:t>
            </a:r>
            <a:r>
              <a:rPr lang="en-US" sz="6600" i="1" dirty="0">
                <a:effectLst/>
                <a:ea typeface="Calibri" panose="020F0502020204030204" pitchFamily="34" charset="0"/>
                <a:cs typeface="Times New Roman" panose="02020603050405020304" pitchFamily="18" charset="0"/>
              </a:rPr>
              <a:t>and </a:t>
            </a:r>
            <a:r>
              <a:rPr lang="en-US" sz="6600" i="1" dirty="0">
                <a:ea typeface="Calibri" panose="020F0502020204030204" pitchFamily="34" charset="0"/>
                <a:cs typeface="Times New Roman" panose="02020603050405020304" pitchFamily="18" charset="0"/>
              </a:rPr>
              <a:t>sisters</a:t>
            </a:r>
            <a:r>
              <a:rPr lang="en-US" sz="6600" i="1" dirty="0">
                <a:effectLst/>
                <a:ea typeface="Calibri" panose="020F0502020204030204" pitchFamily="34" charset="0"/>
                <a:cs typeface="Times New Roman" panose="02020603050405020304" pitchFamily="18" charset="0"/>
              </a:rPr>
              <a:t>; </a:t>
            </a:r>
            <a:endParaRPr lang="en-US" sz="6600" dirty="0">
              <a:effectLst/>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7ACC6DFB-6DE3-ECB5-C52E-5F22EADDA757}"/>
              </a:ext>
            </a:extLst>
          </p:cNvPr>
          <p:cNvSpPr>
            <a:spLocks noGrp="1"/>
          </p:cNvSpPr>
          <p:nvPr>
            <p:ph type="title"/>
          </p:nvPr>
        </p:nvSpPr>
        <p:spPr>
          <a:xfrm>
            <a:off x="0" y="0"/>
            <a:ext cx="12192000" cy="2819400"/>
          </a:xfrm>
        </p:spPr>
        <p:txBody>
          <a:bodyPr/>
          <a:lstStyle/>
          <a:p>
            <a:pPr marL="0" indent="0" algn="l">
              <a:buNone/>
            </a:pPr>
            <a:r>
              <a:rPr lang="en-US" sz="60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rPr>
              <a:t>#7: </a:t>
            </a:r>
            <a:r>
              <a:rPr lang="en-US" sz="6000" i="1" dirty="0">
                <a:solidFill>
                  <a:srgbClr val="A50021"/>
                </a:solidFill>
                <a:effectLst>
                  <a:outerShdw blurRad="38100" dist="38100" dir="2700000" algn="tl">
                    <a:srgbClr val="000000">
                      <a:alpha val="43137"/>
                    </a:srgbClr>
                  </a:outerShdw>
                </a:effectLst>
              </a:rPr>
              <a:t>Not overlooking trespasses will devour one another, The Church Christ died for.</a:t>
            </a:r>
            <a:endParaRPr lang="en-US" sz="60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Franklin Gothic Medium"/>
            </a:endParaRPr>
          </a:p>
        </p:txBody>
      </p:sp>
    </p:spTree>
    <p:extLst>
      <p:ext uri="{BB962C8B-B14F-4D97-AF65-F5344CB8AC3E}">
        <p14:creationId xmlns:p14="http://schemas.microsoft.com/office/powerpoint/2010/main" val="118130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Galatians 5:13-15 (NASB)</a:t>
            </a:r>
          </a:p>
        </p:txBody>
      </p:sp>
      <p:sp>
        <p:nvSpPr>
          <p:cNvPr id="3" name="Content Placeholder 2"/>
          <p:cNvSpPr>
            <a:spLocks noGrp="1"/>
          </p:cNvSpPr>
          <p:nvPr>
            <p:ph sz="quarter" idx="13"/>
          </p:nvPr>
        </p:nvSpPr>
        <p:spPr>
          <a:xfrm>
            <a:off x="0" y="838200"/>
            <a:ext cx="12192000" cy="6019800"/>
          </a:xfrm>
        </p:spPr>
        <p:txBody>
          <a:bodyPr>
            <a:noAutofit/>
          </a:bodyPr>
          <a:lstStyle/>
          <a:p>
            <a:pPr marL="45720" indent="0">
              <a:buClr>
                <a:srgbClr val="A379BB">
                  <a:lumMod val="75000"/>
                </a:srgbClr>
              </a:buClr>
              <a:buNone/>
              <a:defRPr/>
            </a:pPr>
            <a:r>
              <a:rPr kumimoji="0" lang="en-US" sz="66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only do not turn your freedom into an opportunity for the flesh, but serve one another through love.              </a:t>
            </a:r>
            <a:r>
              <a:rPr kumimoji="0" lang="en-US" sz="66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14</a:t>
            </a:r>
            <a:r>
              <a:rPr kumimoji="0" lang="en-US" sz="66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For the whole Law is fulfilled in one word, in the </a:t>
            </a:r>
            <a:r>
              <a:rPr kumimoji="0" lang="en-US" sz="6600" b="0" i="1"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statement,</a:t>
            </a:r>
            <a:r>
              <a:rPr kumimoji="0" lang="en-US" sz="66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a:t>
            </a:r>
            <a:endParaRPr lang="en-US" sz="6600" dirty="0">
              <a:solidFill>
                <a:prstClr val="black">
                  <a:lumMod val="75000"/>
                  <a:lumOff val="25000"/>
                </a:prstClr>
              </a:solidFill>
              <a:latin typeface="Trebuchet MS"/>
            </a:endParaRPr>
          </a:p>
        </p:txBody>
      </p:sp>
    </p:spTree>
    <p:extLst>
      <p:ext uri="{BB962C8B-B14F-4D97-AF65-F5344CB8AC3E}">
        <p14:creationId xmlns:p14="http://schemas.microsoft.com/office/powerpoint/2010/main" val="2212693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1FAD-6B27-3959-EB36-A1D3E2D901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CF6B3-0B7E-D1D1-DE80-1225137D4FBD}"/>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Galatians 5:13-15 (NASB)</a:t>
            </a:r>
          </a:p>
        </p:txBody>
      </p:sp>
      <p:sp>
        <p:nvSpPr>
          <p:cNvPr id="3" name="Content Placeholder 2">
            <a:extLst>
              <a:ext uri="{FF2B5EF4-FFF2-40B4-BE49-F238E27FC236}">
                <a16:creationId xmlns:a16="http://schemas.microsoft.com/office/drawing/2014/main" id="{AC57FC0C-18E7-57DB-FBAD-7C1790ABD959}"/>
              </a:ext>
            </a:extLst>
          </p:cNvPr>
          <p:cNvSpPr>
            <a:spLocks noGrp="1"/>
          </p:cNvSpPr>
          <p:nvPr>
            <p:ph sz="quarter" idx="13"/>
          </p:nvPr>
        </p:nvSpPr>
        <p:spPr>
          <a:xfrm>
            <a:off x="0" y="914400"/>
            <a:ext cx="12192000" cy="5943600"/>
          </a:xfrm>
        </p:spPr>
        <p:txBody>
          <a:bodyPr>
            <a:noAutofit/>
          </a:bodyPr>
          <a:lstStyle/>
          <a:p>
            <a:pPr marL="45720" indent="0">
              <a:buClr>
                <a:srgbClr val="A379BB">
                  <a:lumMod val="75000"/>
                </a:srgbClr>
              </a:buClr>
              <a:buNone/>
              <a:defRPr/>
            </a:pPr>
            <a:r>
              <a:rPr kumimoji="0" lang="en-US" sz="66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"YOU SHALL LOVE YOUR NEIGHBOR AS YOURSELF."  </a:t>
            </a:r>
            <a:r>
              <a:rPr kumimoji="0" lang="en-US" sz="6600" b="1" i="0" u="none" strike="noStrike" kern="1200" cap="none" spc="0" normalizeH="0" baseline="3000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15</a:t>
            </a:r>
            <a:r>
              <a:rPr kumimoji="0" lang="en-US" sz="6600" b="0" i="0" u="none" strike="noStrike" kern="1200" cap="none" spc="0" normalizeH="0" baseline="0" noProof="0" dirty="0">
                <a:ln>
                  <a:noFill/>
                </a:ln>
                <a:solidFill>
                  <a:prstClr val="black">
                    <a:lumMod val="75000"/>
                    <a:lumOff val="25000"/>
                  </a:prstClr>
                </a:solidFill>
                <a:effectLst/>
                <a:uLnTx/>
                <a:uFillTx/>
                <a:latin typeface="Trebuchet MS"/>
                <a:ea typeface="Calibri" panose="020F0502020204030204" pitchFamily="34" charset="0"/>
                <a:cs typeface="Times New Roman" panose="02020603050405020304" pitchFamily="18" charset="0"/>
              </a:rPr>
              <a:t> But if you bite and devour one another, take care that you are not consumed by one another.</a:t>
            </a:r>
            <a:endParaRPr lang="en-US" sz="5400" dirty="0">
              <a:solidFill>
                <a:prstClr val="black">
                  <a:lumMod val="75000"/>
                  <a:lumOff val="25000"/>
                </a:prstClr>
              </a:solidFill>
              <a:latin typeface="Trebuchet MS"/>
            </a:endParaRPr>
          </a:p>
        </p:txBody>
      </p:sp>
    </p:spTree>
    <p:extLst>
      <p:ext uri="{BB962C8B-B14F-4D97-AF65-F5344CB8AC3E}">
        <p14:creationId xmlns:p14="http://schemas.microsoft.com/office/powerpoint/2010/main" val="4184884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Hear: Romans 10:17</a:t>
            </a:r>
          </a:p>
        </p:txBody>
      </p:sp>
      <p:sp>
        <p:nvSpPr>
          <p:cNvPr id="52226" name="Rectangle 3"/>
          <p:cNvSpPr>
            <a:spLocks noGrp="1"/>
          </p:cNvSpPr>
          <p:nvPr>
            <p:ph type="body" idx="4294967295"/>
          </p:nvPr>
        </p:nvSpPr>
        <p:spPr>
          <a:xfrm>
            <a:off x="-1" y="1295400"/>
            <a:ext cx="12191999" cy="5562600"/>
          </a:xfrm>
        </p:spPr>
        <p:txBody>
          <a:bodyPr>
            <a:normAutofit lnSpcReduction="10000"/>
          </a:bodyPr>
          <a:lstStyle/>
          <a:p>
            <a:pPr marL="0" indent="0">
              <a:buNone/>
            </a:pPr>
            <a:r>
              <a:rPr lang="en-US" sz="9600" i="1" dirty="0">
                <a:effectLst>
                  <a:outerShdw blurRad="38100" dist="38100" dir="2700000" algn="tl">
                    <a:srgbClr val="000000">
                      <a:alpha val="43137"/>
                    </a:srgbClr>
                  </a:outerShdw>
                </a:effectLst>
              </a:rPr>
              <a:t>So then faith cometh by hearing, and hearing by the word of God.</a:t>
            </a:r>
          </a:p>
        </p:txBody>
      </p:sp>
      <p:pic>
        <p:nvPicPr>
          <p:cNvPr id="52227" name="Picture 4" descr="MP900443601[1]"/>
          <p:cNvPicPr>
            <a:picLocks noChangeAspect="1" noChangeArrowheads="1"/>
          </p:cNvPicPr>
          <p:nvPr/>
        </p:nvPicPr>
        <p:blipFill>
          <a:blip r:embed="rId3"/>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3263935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p:cNvSpPr>
            <a:spLocks noGrp="1"/>
          </p:cNvSpPr>
          <p:nvPr>
            <p:ph type="body" idx="4294967295"/>
          </p:nvPr>
        </p:nvSpPr>
        <p:spPr>
          <a:xfrm>
            <a:off x="0" y="990600"/>
            <a:ext cx="12192000" cy="58674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p:cNvPicPr>
            <a:picLocks noChangeAspect="1" noChangeArrowheads="1"/>
          </p:cNvPicPr>
          <p:nvPr/>
        </p:nvPicPr>
        <p:blipFill>
          <a:blip r:embed="rId3"/>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2996834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p:cNvSpPr>
            <a:spLocks noGrp="1"/>
          </p:cNvSpPr>
          <p:nvPr>
            <p:ph type="body" idx="4294967295"/>
          </p:nvPr>
        </p:nvSpPr>
        <p:spPr>
          <a:xfrm>
            <a:off x="0" y="1447800"/>
            <a:ext cx="12268200" cy="5403272"/>
          </a:xfrm>
        </p:spPr>
        <p:txBody>
          <a:bodyPr>
            <a:normAutofit lnSpcReduction="10000"/>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p:cNvPicPr>
            <a:picLocks noChangeAspect="1" noChangeArrowheads="1"/>
          </p:cNvPicPr>
          <p:nvPr/>
        </p:nvPicPr>
        <p:blipFill>
          <a:blip r:embed="rId3"/>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544492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bwMode="auto">
          <a:xfrm>
            <a:off x="0" y="0"/>
            <a:ext cx="12192000" cy="990600"/>
          </a:xfrm>
          <a:noFill/>
        </p:spPr>
        <p:txBody>
          <a:bodyPr vert="horz" wrap="square" lIns="91440" tIns="45720" rIns="91440" bIns="45720" numCol="1" rtlCol="0" anchor="t" anchorCtr="0" compatLnSpc="1">
            <a:prstTxWarp prst="textNoShape">
              <a:avLst/>
            </a:prstTxWarp>
            <a:normAutofit/>
          </a:bodyPr>
          <a:lstStyle/>
          <a:p>
            <a:pPr marL="0" indent="0" algn="l">
              <a:buNone/>
            </a:pPr>
            <a:r>
              <a:rPr lang="en-US" sz="5500" i="1" dirty="0">
                <a:solidFill>
                  <a:srgbClr val="C00000"/>
                </a:solidFill>
                <a:effectLst>
                  <a:outerShdw blurRad="38100" dist="38100" dir="2700000" algn="tl">
                    <a:srgbClr val="000000">
                      <a:alpha val="43137"/>
                    </a:srgbClr>
                  </a:outerShdw>
                </a:effectLst>
              </a:rPr>
              <a:t>Confess: Matthew 10:32-33</a:t>
            </a:r>
          </a:p>
        </p:txBody>
      </p:sp>
      <p:sp>
        <p:nvSpPr>
          <p:cNvPr id="55298" name="Rectangle 3"/>
          <p:cNvSpPr>
            <a:spLocks noGrp="1"/>
          </p:cNvSpPr>
          <p:nvPr>
            <p:ph type="body" idx="4294967295"/>
          </p:nvPr>
        </p:nvSpPr>
        <p:spPr>
          <a:xfrm>
            <a:off x="0" y="762000"/>
            <a:ext cx="12192000" cy="6096000"/>
          </a:xfrm>
        </p:spPr>
        <p:txBody>
          <a:bodyPr>
            <a:noAutofit/>
          </a:bodyPr>
          <a:lstStyle/>
          <a:p>
            <a:pPr marL="0" indent="0">
              <a:buNone/>
            </a:pPr>
            <a:r>
              <a:rPr lang="en-US" sz="5500" b="1" i="1" dirty="0">
                <a:hlinkClick r:id="rId3"/>
              </a:rPr>
              <a:t>32</a:t>
            </a:r>
            <a:r>
              <a:rPr lang="en-US" sz="5500" b="1" i="1" dirty="0"/>
              <a:t> </a:t>
            </a:r>
            <a:r>
              <a:rPr lang="en-US" sz="5500" i="1" dirty="0">
                <a:effectLst>
                  <a:outerShdw blurRad="38100" dist="38100" dir="2700000" algn="tl">
                    <a:srgbClr val="000000">
                      <a:alpha val="43137"/>
                    </a:srgbClr>
                  </a:outerShdw>
                </a:effectLst>
              </a:rPr>
              <a:t>Whosoever therefore shall confess me before men, him will I confess also before my Father which is in heaven.</a:t>
            </a:r>
            <a:r>
              <a:rPr lang="en-US" sz="5500" b="1" i="1" dirty="0">
                <a:effectLst>
                  <a:outerShdw blurRad="38100" dist="38100" dir="2700000" algn="tl">
                    <a:srgbClr val="000000">
                      <a:alpha val="43137"/>
                    </a:srgbClr>
                  </a:outerShdw>
                </a:effectLst>
              </a:rPr>
              <a:t> </a:t>
            </a:r>
          </a:p>
          <a:p>
            <a:pPr marL="0" indent="0">
              <a:buNone/>
            </a:pPr>
            <a:r>
              <a:rPr lang="en-US" sz="5500" b="1" i="1" dirty="0">
                <a:hlinkClick r:id="rId4"/>
              </a:rPr>
              <a:t>33</a:t>
            </a:r>
            <a:r>
              <a:rPr lang="en-US" sz="5500" b="1" i="1" dirty="0"/>
              <a:t> </a:t>
            </a:r>
            <a:r>
              <a:rPr lang="en-US" sz="5500" i="1" dirty="0">
                <a:effectLst>
                  <a:outerShdw blurRad="38100" dist="38100" dir="2700000" algn="tl">
                    <a:srgbClr val="000000">
                      <a:alpha val="43137"/>
                    </a:srgbClr>
                  </a:outerShdw>
                </a:effectLst>
              </a:rPr>
              <a:t>But whosoever shall deny me before men, him will I also deny before my Father which is in heaven. </a:t>
            </a:r>
          </a:p>
        </p:txBody>
      </p:sp>
      <p:pic>
        <p:nvPicPr>
          <p:cNvPr id="55299" name="Picture 4" descr="MP900443601[1]"/>
          <p:cNvPicPr>
            <a:picLocks noChangeAspect="1" noChangeArrowheads="1"/>
          </p:cNvPicPr>
          <p:nvPr/>
        </p:nvPicPr>
        <p:blipFill>
          <a:blip r:embed="rId5"/>
          <a:srcRect/>
          <a:stretch>
            <a:fillRect/>
          </a:stretch>
        </p:blipFill>
        <p:spPr bwMode="auto">
          <a:xfrm>
            <a:off x="10896600" y="-1"/>
            <a:ext cx="1295400" cy="862101"/>
          </a:xfrm>
          <a:prstGeom prst="rect">
            <a:avLst/>
          </a:prstGeom>
          <a:noFill/>
          <a:ln w="9525">
            <a:noFill/>
            <a:miter lim="800000"/>
            <a:headEnd/>
            <a:tailEnd/>
          </a:ln>
        </p:spPr>
      </p:pic>
    </p:spTree>
    <p:extLst>
      <p:ext uri="{BB962C8B-B14F-4D97-AF65-F5344CB8AC3E}">
        <p14:creationId xmlns:p14="http://schemas.microsoft.com/office/powerpoint/2010/main" val="2421991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000" i="1" dirty="0">
                <a:solidFill>
                  <a:srgbClr val="C00000"/>
                </a:solidFill>
                <a:effectLst>
                  <a:outerShdw blurRad="38100" dist="38100" dir="2700000" algn="tl">
                    <a:srgbClr val="000000">
                      <a:alpha val="43137"/>
                    </a:srgbClr>
                  </a:outerShdw>
                </a:effectLst>
              </a:rPr>
              <a:t>Baptize: Acts 22:16</a:t>
            </a:r>
          </a:p>
        </p:txBody>
      </p:sp>
      <p:sp>
        <p:nvSpPr>
          <p:cNvPr id="56322" name="Rectangle 3"/>
          <p:cNvSpPr>
            <a:spLocks noGrp="1"/>
          </p:cNvSpPr>
          <p:nvPr>
            <p:ph type="body" idx="4294967295"/>
          </p:nvPr>
        </p:nvSpPr>
        <p:spPr>
          <a:xfrm>
            <a:off x="-1" y="1524000"/>
            <a:ext cx="12191999" cy="5334000"/>
          </a:xfrm>
        </p:spPr>
        <p:txBody>
          <a:bodyPr>
            <a:normAutofit/>
          </a:bodyPr>
          <a:lstStyle/>
          <a:p>
            <a:pPr marL="0" indent="0">
              <a:buNone/>
            </a:pPr>
            <a:r>
              <a:rPr lang="en-US" sz="7200" i="1" dirty="0">
                <a:effectLst>
                  <a:outerShdw blurRad="38100" dist="38100" dir="2700000" algn="tl">
                    <a:srgbClr val="000000">
                      <a:alpha val="43137"/>
                    </a:srgbClr>
                  </a:outerShdw>
                </a:effectLst>
              </a:rPr>
              <a:t>And now why </a:t>
            </a:r>
            <a:r>
              <a:rPr lang="en-US" sz="7200" i="1" dirty="0" err="1">
                <a:effectLst>
                  <a:outerShdw blurRad="38100" dist="38100" dir="2700000" algn="tl">
                    <a:srgbClr val="000000">
                      <a:alpha val="43137"/>
                    </a:srgbClr>
                  </a:outerShdw>
                </a:effectLst>
              </a:rPr>
              <a:t>tarriest</a:t>
            </a:r>
            <a:r>
              <a:rPr lang="en-US" sz="72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p:cNvPicPr>
            <a:picLocks noChangeAspect="1" noChangeArrowheads="1"/>
          </p:cNvPicPr>
          <p:nvPr/>
        </p:nvPicPr>
        <p:blipFill>
          <a:blip r:embed="rId3"/>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p:cNvPicPr>
            <a:picLocks noChangeAspect="1" noChangeArrowheads="1"/>
          </p:cNvPicPr>
          <p:nvPr/>
        </p:nvPicPr>
        <p:blipFill>
          <a:blip r:embed="rId4"/>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368784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But only those obeying Jesus Christ and taught by the Holy Spirit will ever do so.</a:t>
            </a: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r>
              <a:rPr lang="en-US" sz="5400" dirty="0">
                <a:solidFill>
                  <a:srgbClr val="000000"/>
                </a:solidFill>
                <a:effectLst>
                  <a:outerShdw blurRad="38100" dist="38100" dir="2700000" algn="tl">
                    <a:srgbClr val="000000">
                      <a:alpha val="43137"/>
                    </a:srgbClr>
                  </a:outerShdw>
                </a:effectLst>
                <a:latin typeface="Helvetica Neue"/>
              </a:rPr>
              <a:t>Discretion is the ability to know the right action for any occasion. Deferring is putting off, delaying, or postponing something. </a:t>
            </a:r>
          </a:p>
        </p:txBody>
      </p:sp>
    </p:spTree>
    <p:extLst>
      <p:ext uri="{BB962C8B-B14F-4D97-AF65-F5344CB8AC3E}">
        <p14:creationId xmlns:p14="http://schemas.microsoft.com/office/powerpoint/2010/main" val="21997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BABA4-24E9-3B4D-40AB-52B200B823E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61-A15D-9867-58DD-3B74EB200272}"/>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 Neue"/>
                <a:ea typeface="+mn-ea"/>
                <a:cs typeface="+mn-cs"/>
              </a:rPr>
              <a:t>Godly discretion chooses to delay and postpone getting angry when someone offends you. It is the mark of a wise man, a gracious and gentle spirit. It is a mark of Christian maturity, for only wicked fools quickly strike back.</a:t>
            </a: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189687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7B0D6-D6D4-6F0A-EAFE-BB2B69EF1ED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DD8D8-6EB7-A959-5C93-072274B83629}"/>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Most people, when offended by others, bristle with hostility, choose to be hurt, get indignant, bite back, and plot revenge. They have no discretion, for feelings rule their hearts. They do not know deferment, for they react first, then think about it later.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945243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B2BA6-A211-7843-9ACF-4C26334C101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999BB1-3A7F-FE86-A493-7C44CAA9F04F}"/>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This is the mark of a proud and </a:t>
            </a:r>
            <a:r>
              <a:rPr kumimoji="0" lang="en-US" sz="54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froward</a:t>
            </a: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spirit (</a:t>
            </a:r>
            <a:r>
              <a:rPr kumimoji="0" lang="en-US" sz="54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Pr</a:t>
            </a: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16:28; 28:25), contrary to wisdom and grace.</a:t>
            </a:r>
          </a:p>
          <a:p>
            <a:pPr marL="45720" indent="0">
              <a:buClr>
                <a:srgbClr val="A379BB">
                  <a:lumMod val="75000"/>
                </a:srgbClr>
              </a:buClr>
              <a:buNone/>
              <a:defRPr/>
            </a:pPr>
            <a:endParaRPr lang="en-US" sz="4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Anger is temporary insanity, and to give in to its hot and hasty demands will surely cause you to misjudge an offence and retaliate out of proportion (</a:t>
            </a:r>
            <a:r>
              <a:rPr lang="en-US" sz="5400" dirty="0" err="1">
                <a:solidFill>
                  <a:srgbClr val="000000"/>
                </a:solidFill>
                <a:effectLst>
                  <a:outerShdw blurRad="38100" dist="38100" dir="2700000" algn="tl">
                    <a:srgbClr val="000000">
                      <a:alpha val="43137"/>
                    </a:srgbClr>
                  </a:outerShdw>
                </a:effectLst>
                <a:latin typeface="Calibri" panose="020F0502020204030204" pitchFamily="34" charset="0"/>
              </a:rPr>
              <a:t>Pr</a:t>
            </a: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 14:17). </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303624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40089-A4AE-B855-DCA0-2C40FA4B02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6A7DE8-D2CC-F709-7959-819DD74146DD}"/>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Once an offence is turned into conflict and strife, then you have a war that is not easily ended (</a:t>
            </a:r>
            <a:r>
              <a:rPr kumimoji="0" lang="en-US" sz="54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Pr</a:t>
            </a: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17:14; 18:19). Discretion is the wise choice to regain your sanity before judging an offence.</a:t>
            </a: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34297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9E939-4D0D-1F98-D9A5-513483D244A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351C1-124F-3F48-22BD-3DB247A14DD9}"/>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5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But only those obeying Jesus Christ and taught by the Holy Spirit will ever do so.</a:t>
            </a:r>
          </a:p>
          <a:p>
            <a:pPr marL="45720" indent="0">
              <a:buClr>
                <a:srgbClr val="A379BB">
                  <a:lumMod val="75000"/>
                </a:srgbClr>
              </a:buClr>
              <a:buNone/>
              <a:defRPr/>
            </a:pPr>
            <a:endParaRPr lang="en-US" sz="4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r>
              <a:rPr lang="en-US" sz="5400" dirty="0">
                <a:solidFill>
                  <a:srgbClr val="000000"/>
                </a:solidFill>
                <a:effectLst>
                  <a:outerShdw blurRad="38100" dist="38100" dir="2700000" algn="tl">
                    <a:srgbClr val="000000">
                      <a:alpha val="43137"/>
                    </a:srgbClr>
                  </a:outerShdw>
                </a:effectLst>
                <a:latin typeface="Helvetica Neue"/>
              </a:rPr>
              <a:t>You should learn that anger not released will dissipate; it will soon evaporate. Often by the next day, you can hardly remember offences of the previous day. </a:t>
            </a:r>
          </a:p>
        </p:txBody>
      </p:sp>
    </p:spTree>
    <p:extLst>
      <p:ext uri="{BB962C8B-B14F-4D97-AF65-F5344CB8AC3E}">
        <p14:creationId xmlns:p14="http://schemas.microsoft.com/office/powerpoint/2010/main" val="3594067295"/>
      </p:ext>
    </p:extLst>
  </p:cSld>
  <p:clrMapOvr>
    <a:masterClrMapping/>
  </p:clrMapOvr>
</p:sld>
</file>

<file path=ppt/theme/theme1.xml><?xml version="1.0" encoding="utf-8"?>
<a:theme xmlns:a="http://schemas.openxmlformats.org/drawingml/2006/main" name="Slipstream">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extLst>
    <a:ext uri="{05A4C25C-085E-4340-85A3-A5531E510DB2}">
      <thm15:themeFamily xmlns:thm15="http://schemas.microsoft.com/office/thememl/2012/main" name="Presentation1" id="{A5807EA4-D798-4346-93B5-076BD118FC1E}" vid="{4509C512-854D-408D-A12C-B140865DE0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Sermon Template Rev</Template>
  <TotalTime>232</TotalTime>
  <Words>1543</Words>
  <Application>Microsoft Office PowerPoint</Application>
  <PresentationFormat>Widescreen</PresentationFormat>
  <Paragraphs>84</Paragraphs>
  <Slides>37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Calibri</vt:lpstr>
      <vt:lpstr>Franklin Gothic Medium</vt:lpstr>
      <vt:lpstr>Georgia</vt:lpstr>
      <vt:lpstr>Helvetica Neue</vt:lpstr>
      <vt:lpstr>Trebuchet MS</vt:lpstr>
      <vt:lpstr>Slipstream</vt:lpstr>
      <vt:lpstr>  The Mature, Faithful,       Spirit Led Christian          Defers          His Anger</vt:lpstr>
      <vt:lpstr>Proverbs 19:11(KJV)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Scriptural Examples  and  Learnings</vt:lpstr>
      <vt:lpstr>#1: Jesus on the cross asked God to forgive those who crucified Him</vt:lpstr>
      <vt:lpstr>#2: Steven asked God to forgive those who were stoning him.</vt:lpstr>
      <vt:lpstr>#3: Love covers a multitude of sins.</vt:lpstr>
      <vt:lpstr>#4: The same way you forgive your church family God will forgive you.</vt:lpstr>
      <vt:lpstr>Matthew 18:34-35 (NASB)</vt:lpstr>
      <vt:lpstr>#5: If you have ought with your brother God said go to him and him alone not gossip and tell others</vt:lpstr>
      <vt:lpstr>#6: Evil speech is the wisdom from the Devil.</vt:lpstr>
      <vt:lpstr>James 3:13-18 (NASB)</vt:lpstr>
      <vt:lpstr>James 3:13-18 (NASB)</vt:lpstr>
      <vt:lpstr>James 3:13-18 (NASB)</vt:lpstr>
      <vt:lpstr>#7: Not overlooking trespasses will devour one another, The Church Christ died for.</vt:lpstr>
      <vt:lpstr>Galatians 5:13-15 (NASB)</vt:lpstr>
      <vt:lpstr>Galatians 5:13-15 (NASB)</vt:lpstr>
      <vt:lpstr>Hear: Romans 10:17</vt:lpstr>
      <vt:lpstr>Believe: Hebrews 11:6</vt:lpstr>
      <vt:lpstr>Repent: Luke 13:3</vt:lpstr>
      <vt:lpstr>Confess: Matthew 10:32-33</vt:lpstr>
      <vt:lpstr>Baptize: Acts 22:16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Stuart Fain</dc:creator>
  <cp:lastModifiedBy>Stuart Fain</cp:lastModifiedBy>
  <cp:revision>3</cp:revision>
  <dcterms:created xsi:type="dcterms:W3CDTF">2025-05-24T03:19:32Z</dcterms:created>
  <dcterms:modified xsi:type="dcterms:W3CDTF">2026-08-29T16:29:25Z</dcterms:modified>
</cp:coreProperties>
</file>